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0" r:id="rId6"/>
    <p:sldId id="261" r:id="rId7"/>
    <p:sldId id="262" r:id="rId8"/>
    <p:sldId id="259" r:id="rId9"/>
    <p:sldId id="258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8" autoAdjust="0"/>
    <p:restoredTop sz="94660"/>
  </p:normalViewPr>
  <p:slideViewPr>
    <p:cSldViewPr snapToGrid="0" showGuides="1">
      <p:cViewPr varScale="1">
        <p:scale>
          <a:sx n="147" d="100"/>
          <a:sy n="147" d="100"/>
        </p:scale>
        <p:origin x="130" y="5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Otero-Millan" userId="d9a8c85a-12ae-4f78-bf78-c6f990096c8c" providerId="ADAL" clId="{E5FA27B1-46FA-4E19-BF77-535025548B46}"/>
    <pc:docChg chg="custSel addSld modSld">
      <pc:chgData name="Jorge Otero-Millan" userId="d9a8c85a-12ae-4f78-bf78-c6f990096c8c" providerId="ADAL" clId="{E5FA27B1-46FA-4E19-BF77-535025548B46}" dt="2023-11-15T16:10:44.587" v="383" actId="20577"/>
      <pc:docMkLst>
        <pc:docMk/>
      </pc:docMkLst>
      <pc:sldChg chg="modSp mod">
        <pc:chgData name="Jorge Otero-Millan" userId="d9a8c85a-12ae-4f78-bf78-c6f990096c8c" providerId="ADAL" clId="{E5FA27B1-46FA-4E19-BF77-535025548B46}" dt="2023-11-15T16:10:33.237" v="382" actId="20577"/>
        <pc:sldMkLst>
          <pc:docMk/>
          <pc:sldMk cId="323135962" sldId="260"/>
        </pc:sldMkLst>
        <pc:spChg chg="mod">
          <ac:chgData name="Jorge Otero-Millan" userId="d9a8c85a-12ae-4f78-bf78-c6f990096c8c" providerId="ADAL" clId="{E5FA27B1-46FA-4E19-BF77-535025548B46}" dt="2023-11-15T16:10:33.237" v="382" actId="20577"/>
          <ac:spMkLst>
            <pc:docMk/>
            <pc:sldMk cId="323135962" sldId="260"/>
            <ac:spMk id="3" creationId="{2208C4CC-018E-EA02-26FF-38E1CD0B2BDA}"/>
          </ac:spMkLst>
        </pc:spChg>
      </pc:sldChg>
      <pc:sldChg chg="modSp new mod">
        <pc:chgData name="Jorge Otero-Millan" userId="d9a8c85a-12ae-4f78-bf78-c6f990096c8c" providerId="ADAL" clId="{E5FA27B1-46FA-4E19-BF77-535025548B46}" dt="2023-11-15T16:10:44.587" v="383" actId="20577"/>
        <pc:sldMkLst>
          <pc:docMk/>
          <pc:sldMk cId="3421744499" sldId="262"/>
        </pc:sldMkLst>
        <pc:spChg chg="mod">
          <ac:chgData name="Jorge Otero-Millan" userId="d9a8c85a-12ae-4f78-bf78-c6f990096c8c" providerId="ADAL" clId="{E5FA27B1-46FA-4E19-BF77-535025548B46}" dt="2023-11-15T16:08:55.815" v="18" actId="20577"/>
          <ac:spMkLst>
            <pc:docMk/>
            <pc:sldMk cId="3421744499" sldId="262"/>
            <ac:spMk id="2" creationId="{C1B43F0A-9D89-4A96-DAA8-355FA395CA7B}"/>
          </ac:spMkLst>
        </pc:spChg>
        <pc:spChg chg="mod">
          <ac:chgData name="Jorge Otero-Millan" userId="d9a8c85a-12ae-4f78-bf78-c6f990096c8c" providerId="ADAL" clId="{E5FA27B1-46FA-4E19-BF77-535025548B46}" dt="2023-11-15T16:10:44.587" v="383" actId="20577"/>
          <ac:spMkLst>
            <pc:docMk/>
            <pc:sldMk cId="3421744499" sldId="262"/>
            <ac:spMk id="3" creationId="{1E264DB4-D93C-C401-849C-3FFEBA545B04}"/>
          </ac:spMkLst>
        </pc:spChg>
      </pc:sldChg>
    </pc:docChg>
  </pc:docChgLst>
  <pc:docChgLst>
    <pc:chgData name="Jorge Otero-Millan" userId="d9a8c85a-12ae-4f78-bf78-c6f990096c8c" providerId="ADAL" clId="{1D1E1866-092E-4D47-AA9B-23C1167902B7}"/>
    <pc:docChg chg="custSel modSld">
      <pc:chgData name="Jorge Otero-Millan" userId="d9a8c85a-12ae-4f78-bf78-c6f990096c8c" providerId="ADAL" clId="{1D1E1866-092E-4D47-AA9B-23C1167902B7}" dt="2023-11-15T05:45:06.715" v="63" actId="20577"/>
      <pc:docMkLst>
        <pc:docMk/>
      </pc:docMkLst>
      <pc:sldChg chg="modSp mod">
        <pc:chgData name="Jorge Otero-Millan" userId="d9a8c85a-12ae-4f78-bf78-c6f990096c8c" providerId="ADAL" clId="{1D1E1866-092E-4D47-AA9B-23C1167902B7}" dt="2023-11-15T05:43:36.949" v="62" actId="20577"/>
        <pc:sldMkLst>
          <pc:docMk/>
          <pc:sldMk cId="3242221115" sldId="259"/>
        </pc:sldMkLst>
        <pc:spChg chg="mod">
          <ac:chgData name="Jorge Otero-Millan" userId="d9a8c85a-12ae-4f78-bf78-c6f990096c8c" providerId="ADAL" clId="{1D1E1866-092E-4D47-AA9B-23C1167902B7}" dt="2023-11-15T05:43:36.949" v="62" actId="20577"/>
          <ac:spMkLst>
            <pc:docMk/>
            <pc:sldMk cId="3242221115" sldId="259"/>
            <ac:spMk id="2" creationId="{0F1531FA-67E9-DB6C-B6D9-8FAB354E5EBA}"/>
          </ac:spMkLst>
        </pc:spChg>
      </pc:sldChg>
      <pc:sldChg chg="modSp mod">
        <pc:chgData name="Jorge Otero-Millan" userId="d9a8c85a-12ae-4f78-bf78-c6f990096c8c" providerId="ADAL" clId="{1D1E1866-092E-4D47-AA9B-23C1167902B7}" dt="2023-11-15T05:45:06.715" v="63" actId="20577"/>
        <pc:sldMkLst>
          <pc:docMk/>
          <pc:sldMk cId="323135962" sldId="260"/>
        </pc:sldMkLst>
        <pc:spChg chg="mod">
          <ac:chgData name="Jorge Otero-Millan" userId="d9a8c85a-12ae-4f78-bf78-c6f990096c8c" providerId="ADAL" clId="{1D1E1866-092E-4D47-AA9B-23C1167902B7}" dt="2023-11-15T05:45:06.715" v="63" actId="20577"/>
          <ac:spMkLst>
            <pc:docMk/>
            <pc:sldMk cId="323135962" sldId="260"/>
            <ac:spMk id="3" creationId="{2208C4CC-018E-EA02-26FF-38E1CD0B2BD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4E05D-4515-FC14-433B-DB5511D84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D8CA8-CEC9-037E-3818-A8DBB4F17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E6B8D-C313-BEF7-9245-69BBF21A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DA32C-9DFF-2F55-F424-27F135B3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41932-FB31-41EC-C939-BD9369AE7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85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14E2B-84A6-0069-79A0-B43CCCE2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AF88F-16C2-2EC5-1FE5-63CC349D6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0EA08-2875-BAE6-5446-FD894723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4FDEB-F7F9-C4DD-1D3C-456EAA686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30996-6D36-B434-912A-9B2CDAB9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3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C8B649-6A19-7E90-4779-5027302C6B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D7572-BA2D-A0C2-77F4-9610FD81E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C9C6A-6013-6ED5-A3C9-59BD1D758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54AC1-18E9-68CF-4344-8E14A0D2C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A6407-6733-719F-690D-F32BB11C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0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7084-924E-0473-36C6-7FE8F9CF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F9060-9E4A-B3B8-5DAA-48B962279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45756-4F23-FB64-29D2-B36D35973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AD303-B4A0-14B7-20AB-89771DE7D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DCDB7-E5A1-97BE-3F6D-717777509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3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76AF-AA8C-84D3-DC53-69EA4F4B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3EF3C-6A87-642B-EDAF-4AE88F461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224D2-889C-7148-F3B2-9DCF2870C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DDBD6-7E65-AE64-41B2-DAEA3B10F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ABA66-28D0-62DB-85D2-F23A849E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15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0917-DD0A-4194-A5FD-8DBB5F0FD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6F3B4-AACF-790B-2630-62E06A4967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F4FDA-439B-3E94-B63E-E513AC0D4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76607-F46C-4B46-D642-51891CCC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0CE4F-01E5-CDC7-3693-30E7BA41A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4265C-7D0C-972B-366B-C6608836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8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03E5-F55A-7EAA-E0ED-34C4DD830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90481-C2F4-7E06-8CFC-87B65F6B4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6D1A2-B72D-81BA-FEEB-BBE286D04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B50EEA-2CD8-E020-1735-7522A6D8A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32F3DC-99ED-783F-E69A-8C1E1D8C6E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5A526-FE56-92C3-A727-8C81F6D62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A2224E-AB8C-D2BD-4F0A-4830FECBB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8F34C7-E862-ED06-96CE-776050D0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7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00DB-0F94-08E2-E5E2-7DA25FD0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BE43BC-F6E0-5210-D9C9-C773554EB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E2D2B-7FD4-5507-462E-B213239F4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A9F47-42A7-5C46-6524-E0DFB8E0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6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8415E1-9F2D-D9A2-6351-C8794F1C6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0CF4F-2E6D-FECC-ACD8-D5D60FE27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1C30F-CCB1-5549-8B9C-44A80DD97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9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942E8-8C0F-35F8-1D0F-EE5EB9220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8383F-A217-970E-3B66-F3A4BEE3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94BE7-70B0-EC8A-7645-9E90F797F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DA64B-28E9-0CE1-0B8B-DF617219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D5DA9-06B7-3D19-7EC1-56C5E424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18E79-26C6-3C13-12E5-B0CBFF80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69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56AD-663C-5AC5-37F3-1951E88F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3F983B-2B94-4374-A694-093129E52B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2453B-B722-3A2E-0D78-A1F688392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2AD12-2441-9704-C14B-73D4D6F63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4D369-C816-B3EA-A078-2A19D2D77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02130-316B-A1F5-C744-4BCE71BE4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0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8F548B-6338-E3A8-5786-DCC76766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28B47-F437-C833-E9BC-52E7F6002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E3826-865D-6AA3-C55B-9EE09BA15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87C36-6592-43E5-BB4E-93A36F687638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9839E-6E26-97B6-DE5C-BAB1A1779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60C02-423D-C4FD-295A-2000B9481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8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D6D0-E408-3623-BAC0-004812F4A4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Arume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37EDB6-50C6-E067-987F-000875EDAC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3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C5EEF-0DB1-BA26-817D-B7036DA21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Arume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8C4CC-018E-EA02-26FF-38E1CD0B2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software framework to (hopefully) make life easier to anybody in the lab programming a new experiment. Based on </a:t>
            </a:r>
            <a:r>
              <a:rPr lang="en-US" dirty="0" err="1"/>
              <a:t>Matlab</a:t>
            </a:r>
            <a:r>
              <a:rPr lang="en-US" dirty="0"/>
              <a:t> and Psychtoolbox.</a:t>
            </a:r>
          </a:p>
          <a:p>
            <a:endParaRPr lang="en-US" dirty="0"/>
          </a:p>
          <a:p>
            <a:r>
              <a:rPr lang="en-US" dirty="0"/>
              <a:t>Takes care of some of the “boring” things when running experiment</a:t>
            </a:r>
          </a:p>
          <a:p>
            <a:pPr lvl="1"/>
            <a:r>
              <a:rPr lang="en-US" dirty="0"/>
              <a:t>Save and organize data</a:t>
            </a:r>
          </a:p>
          <a:p>
            <a:pPr lvl="1"/>
            <a:r>
              <a:rPr lang="en-US" dirty="0"/>
              <a:t>Start/stop/resume</a:t>
            </a:r>
          </a:p>
          <a:p>
            <a:pPr lvl="1"/>
            <a:r>
              <a:rPr lang="en-US" dirty="0"/>
              <a:t>Error handling</a:t>
            </a:r>
          </a:p>
          <a:p>
            <a:pPr lvl="1"/>
            <a:r>
              <a:rPr lang="en-US" dirty="0"/>
              <a:t>Randomization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So the experimenter only has to define the conditions or trial table for the experiment and the code for running a trial</a:t>
            </a:r>
          </a:p>
        </p:txBody>
      </p:sp>
    </p:spTree>
    <p:extLst>
      <p:ext uri="{BB962C8B-B14F-4D97-AF65-F5344CB8AC3E}">
        <p14:creationId xmlns:p14="http://schemas.microsoft.com/office/powerpoint/2010/main" val="323135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C5EEF-0DB1-BA26-817D-B7036DA21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Arume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8C4CC-018E-EA02-26FF-38E1CD0B2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just for running experiments. Also to analyze them.</a:t>
            </a:r>
          </a:p>
          <a:p>
            <a:endParaRPr lang="en-US" dirty="0"/>
          </a:p>
          <a:p>
            <a:r>
              <a:rPr lang="en-US" dirty="0"/>
              <a:t>Include some of the common and standard eye movement analysis and plots</a:t>
            </a:r>
          </a:p>
          <a:p>
            <a:pPr lvl="1"/>
            <a:r>
              <a:rPr lang="en-US" dirty="0"/>
              <a:t>Saccade detection</a:t>
            </a:r>
          </a:p>
          <a:p>
            <a:pPr lvl="1"/>
            <a:r>
              <a:rPr lang="en-US" dirty="0"/>
              <a:t>Nystagmus analysis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Gives a framework to add new analysis and plots</a:t>
            </a:r>
          </a:p>
        </p:txBody>
      </p:sp>
    </p:spTree>
    <p:extLst>
      <p:ext uri="{BB962C8B-B14F-4D97-AF65-F5344CB8AC3E}">
        <p14:creationId xmlns:p14="http://schemas.microsoft.com/office/powerpoint/2010/main" val="139029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43F0A-9D89-4A96-DAA8-355FA395C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Arume</a:t>
            </a:r>
            <a:r>
              <a:rPr lang="en-US" dirty="0"/>
              <a:t> is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64DB4-D93C-C401-849C-3FFEBA545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wrapper around Psychtoolbox. </a:t>
            </a:r>
          </a:p>
          <a:p>
            <a:pPr lvl="1"/>
            <a:r>
              <a:rPr lang="en-US" dirty="0"/>
              <a:t>Still have to use the “Screen(….)” primitives to draw stimulus</a:t>
            </a:r>
          </a:p>
          <a:p>
            <a:pPr lvl="2"/>
            <a:r>
              <a:rPr lang="en-US" dirty="0"/>
              <a:t>(although should use the </a:t>
            </a:r>
            <a:r>
              <a:rPr lang="en-US" dirty="0" err="1"/>
              <a:t>Arume</a:t>
            </a:r>
            <a:r>
              <a:rPr lang="en-US" dirty="0"/>
              <a:t> wrapper for Flip)</a:t>
            </a:r>
          </a:p>
          <a:p>
            <a:endParaRPr lang="en-US" dirty="0"/>
          </a:p>
          <a:p>
            <a:r>
              <a:rPr lang="en-US" dirty="0"/>
              <a:t>A sophisticated Psychophysics engine</a:t>
            </a:r>
          </a:p>
          <a:p>
            <a:pPr lvl="1"/>
            <a:r>
              <a:rPr lang="en-US" dirty="0"/>
              <a:t>No staircases, quest, or anything like that implemented. </a:t>
            </a:r>
          </a:p>
          <a:p>
            <a:pPr lvl="1"/>
            <a:r>
              <a:rPr lang="en-US" dirty="0"/>
              <a:t>You have to do that yourself (for now)</a:t>
            </a:r>
          </a:p>
        </p:txBody>
      </p:sp>
    </p:spTree>
    <p:extLst>
      <p:ext uri="{BB962C8B-B14F-4D97-AF65-F5344CB8AC3E}">
        <p14:creationId xmlns:p14="http://schemas.microsoft.com/office/powerpoint/2010/main" val="342174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31FA-67E9-DB6C-B6D9-8FAB354E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</a:t>
            </a:r>
            <a:r>
              <a:rPr lang="en-US" dirty="0" err="1"/>
              <a:t>Arume</a:t>
            </a:r>
            <a:r>
              <a:rPr lang="en-US" dirty="0"/>
              <a:t>? … because I like the word. And I thought it would be easy to pronounce and remember. </a:t>
            </a:r>
          </a:p>
        </p:txBody>
      </p:sp>
      <p:pic>
        <p:nvPicPr>
          <p:cNvPr id="1026" name="Picture 2" descr="Acícula - Wikipedia, a enciclopedia libre">
            <a:extLst>
              <a:ext uri="{FF2B5EF4-FFF2-40B4-BE49-F238E27FC236}">
                <a16:creationId xmlns:a16="http://schemas.microsoft.com/office/drawing/2014/main" id="{2916ACAE-DFE0-62C9-8673-19775B14D3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08803"/>
            <a:ext cx="5275653" cy="352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E4190-D8DB-8607-0B46-93BEA0340878}"/>
              </a:ext>
            </a:extLst>
          </p:cNvPr>
          <p:cNvSpPr txBox="1"/>
          <p:nvPr/>
        </p:nvSpPr>
        <p:spPr>
          <a:xfrm>
            <a:off x="7002227" y="3252263"/>
            <a:ext cx="40071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/>
              <a:t>Galician Anthem</a:t>
            </a:r>
          </a:p>
          <a:p>
            <a:pPr algn="l"/>
            <a:endParaRPr lang="pt-BR" dirty="0"/>
          </a:p>
          <a:p>
            <a:pPr algn="l"/>
            <a:r>
              <a:rPr lang="pt-BR" dirty="0"/>
              <a:t>Que din os rumorosos</a:t>
            </a:r>
          </a:p>
          <a:p>
            <a:pPr algn="l"/>
            <a:r>
              <a:rPr lang="pt-BR" dirty="0"/>
              <a:t>na costa verdescente,</a:t>
            </a:r>
            <a:br>
              <a:rPr lang="pt-BR" dirty="0"/>
            </a:br>
            <a:r>
              <a:rPr lang="pt-BR" dirty="0"/>
              <a:t>ao raio transparente</a:t>
            </a:r>
            <a:br>
              <a:rPr lang="pt-BR" dirty="0"/>
            </a:br>
            <a:r>
              <a:rPr lang="pt-BR" dirty="0"/>
              <a:t>do prácido luar?</a:t>
            </a:r>
            <a:br>
              <a:rPr lang="pt-BR" dirty="0"/>
            </a:br>
            <a:endParaRPr lang="pt-BR" dirty="0"/>
          </a:p>
          <a:p>
            <a:pPr algn="l"/>
            <a:r>
              <a:rPr lang="pt-BR" dirty="0"/>
              <a:t>Que din as altas copas</a:t>
            </a:r>
            <a:br>
              <a:rPr lang="pt-BR" dirty="0"/>
            </a:br>
            <a:r>
              <a:rPr lang="pt-BR" dirty="0"/>
              <a:t>de escuro </a:t>
            </a:r>
            <a:r>
              <a:rPr lang="pt-BR" dirty="0">
                <a:highlight>
                  <a:srgbClr val="FFFF00"/>
                </a:highlight>
              </a:rPr>
              <a:t>arume</a:t>
            </a:r>
            <a:r>
              <a:rPr lang="pt-BR" dirty="0"/>
              <a:t> arpado</a:t>
            </a:r>
            <a:br>
              <a:rPr lang="pt-BR" dirty="0"/>
            </a:br>
            <a:r>
              <a:rPr lang="pt-BR" dirty="0"/>
              <a:t>co seu ben compasado</a:t>
            </a:r>
            <a:br>
              <a:rPr lang="pt-BR" dirty="0"/>
            </a:br>
            <a:r>
              <a:rPr lang="pt-BR" dirty="0"/>
              <a:t>monótono fungar?</a:t>
            </a:r>
          </a:p>
          <a:p>
            <a:endParaRPr lang="en-US" dirty="0"/>
          </a:p>
        </p:txBody>
      </p:sp>
      <p:pic>
        <p:nvPicPr>
          <p:cNvPr id="1028" name="Picture 4" descr="Galicia (Spain) - Simple English Wikipedia, the free encyclopedia">
            <a:extLst>
              <a:ext uri="{FF2B5EF4-FFF2-40B4-BE49-F238E27FC236}">
                <a16:creationId xmlns:a16="http://schemas.microsoft.com/office/drawing/2014/main" id="{C8CC7859-16AC-DDA8-0A42-38336B67B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869" y="1442986"/>
            <a:ext cx="2620023" cy="22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221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331D1-2C46-4656-2477-14D8E9C6F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Arume</a:t>
            </a:r>
            <a:r>
              <a:rPr lang="en-US" dirty="0"/>
              <a:t> – setup – start – new project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205BEE5-770E-9971-58B9-5E105983AF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8813" y="1825625"/>
            <a:ext cx="5794375" cy="4351338"/>
          </a:xfrm>
        </p:spPr>
      </p:pic>
    </p:spTree>
    <p:extLst>
      <p:ext uri="{BB962C8B-B14F-4D97-AF65-F5344CB8AC3E}">
        <p14:creationId xmlns:p14="http://schemas.microsoft.com/office/powerpoint/2010/main" val="385543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81"/>
    </mc:Choice>
    <mc:Fallback xmlns="">
      <p:transition spd="slow" advTm="48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FBCDC-C9AD-727A-E18C-7D513DF4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session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DF5064CA-64B6-115F-12D6-269F599E6C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8813" y="1825625"/>
            <a:ext cx="5794375" cy="4351338"/>
          </a:xfrm>
        </p:spPr>
      </p:pic>
    </p:spTree>
    <p:extLst>
      <p:ext uri="{BB962C8B-B14F-4D97-AF65-F5344CB8AC3E}">
        <p14:creationId xmlns:p14="http://schemas.microsoft.com/office/powerpoint/2010/main" val="400229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57"/>
    </mc:Choice>
    <mc:Fallback xmlns="">
      <p:transition spd="slow" advTm="65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A8567EE2FE4F4CBE3E2CEF37728AB4" ma:contentTypeVersion="17" ma:contentTypeDescription="Create a new document." ma:contentTypeScope="" ma:versionID="f554a51c09cd52203fc280b1a67839d2">
  <xsd:schema xmlns:xsd="http://www.w3.org/2001/XMLSchema" xmlns:xs="http://www.w3.org/2001/XMLSchema" xmlns:p="http://schemas.microsoft.com/office/2006/metadata/properties" xmlns:ns2="dab830d7-07ee-458a-b886-32578b44a612" xmlns:ns3="a048c95d-56bc-4d9d-b7f4-f756d5a4a43b" targetNamespace="http://schemas.microsoft.com/office/2006/metadata/properties" ma:root="true" ma:fieldsID="58676131b01e20bbc69541e42ec7772b" ns2:_="" ns3:_="">
    <xsd:import namespace="dab830d7-07ee-458a-b886-32578b44a612"/>
    <xsd:import namespace="a048c95d-56bc-4d9d-b7f4-f756d5a4a43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b830d7-07ee-458a-b886-32578b44a6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5828c2f-142c-4d14-9ece-bbb868b00d38}" ma:internalName="TaxCatchAll" ma:showField="CatchAllData" ma:web="dab830d7-07ee-458a-b886-32578b44a6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8c95d-56bc-4d9d-b7f4-f756d5a4a4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d1cee91-2f8e-42cc-b1e8-5796d73fb60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048c95d-56bc-4d9d-b7f4-f756d5a4a43b">
      <Terms xmlns="http://schemas.microsoft.com/office/infopath/2007/PartnerControls"/>
    </lcf76f155ced4ddcb4097134ff3c332f>
    <TaxCatchAll xmlns="dab830d7-07ee-458a-b886-32578b44a612" xsi:nil="true"/>
  </documentManagement>
</p:properties>
</file>

<file path=customXml/itemProps1.xml><?xml version="1.0" encoding="utf-8"?>
<ds:datastoreItem xmlns:ds="http://schemas.openxmlformats.org/officeDocument/2006/customXml" ds:itemID="{00E1DE5E-F34D-4A94-BAF6-6BB80B8F3A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AC0A99-462C-4CFB-822E-FCAEF5E045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b830d7-07ee-458a-b886-32578b44a612"/>
    <ds:schemaRef ds:uri="a048c95d-56bc-4d9d-b7f4-f756d5a4a4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F4ED41-5B84-4146-911A-800F1BD7DABB}">
  <ds:schemaRefs>
    <ds:schemaRef ds:uri="http://schemas.microsoft.com/office/2006/metadata/properties"/>
    <ds:schemaRef ds:uri="http://schemas.microsoft.com/office/infopath/2007/PartnerControls"/>
    <ds:schemaRef ds:uri="a048c95d-56bc-4d9d-b7f4-f756d5a4a43b"/>
    <ds:schemaRef ds:uri="dab830d7-07ee-458a-b886-32578b44a61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249</Words>
  <Application>Microsoft Office PowerPoint</Application>
  <PresentationFormat>Widescreen</PresentationFormat>
  <Paragraphs>36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Arume</vt:lpstr>
      <vt:lpstr>What is Arume?</vt:lpstr>
      <vt:lpstr>What is Arume?</vt:lpstr>
      <vt:lpstr>What Arume is not</vt:lpstr>
      <vt:lpstr>Why Arume? … because I like the word. And I thought it would be easy to pronounce and remember. </vt:lpstr>
      <vt:lpstr>Arume – setup – start – new project</vt:lpstr>
      <vt:lpstr>New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Arume</dc:title>
  <dc:creator>Jorge Otero-Millan</dc:creator>
  <cp:lastModifiedBy>Jorge Otero-Millan</cp:lastModifiedBy>
  <cp:revision>1</cp:revision>
  <dcterms:created xsi:type="dcterms:W3CDTF">2023-11-15T05:14:46Z</dcterms:created>
  <dcterms:modified xsi:type="dcterms:W3CDTF">2023-11-15T16:10:54Z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0x010100CDA8567EE2FE4F4CBE3E2CEF37728AB4</vt:lpwstr>
  </property>
  <property fmtid="{D5CDD505-2E9C-101B-9397-08002B2CF9AE}" pid="3" name="MediaServiceImageTags">
    <vt:lpwstr/>
  </property>
</Properties>
</file>